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9" r:id="rId2"/>
    <p:sldId id="295" r:id="rId3"/>
    <p:sldId id="274" r:id="rId4"/>
    <p:sldId id="275" r:id="rId5"/>
    <p:sldId id="277" r:id="rId6"/>
    <p:sldId id="281" r:id="rId7"/>
    <p:sldId id="293" r:id="rId8"/>
    <p:sldId id="282" r:id="rId9"/>
    <p:sldId id="283" r:id="rId10"/>
    <p:sldId id="296" r:id="rId11"/>
    <p:sldId id="266" r:id="rId12"/>
    <p:sldId id="291" r:id="rId13"/>
    <p:sldId id="259" r:id="rId14"/>
    <p:sldId id="303" r:id="rId15"/>
    <p:sldId id="302" r:id="rId16"/>
    <p:sldId id="304" r:id="rId17"/>
    <p:sldId id="305" r:id="rId18"/>
    <p:sldId id="301" r:id="rId19"/>
    <p:sldId id="299" r:id="rId20"/>
    <p:sldId id="285" r:id="rId21"/>
    <p:sldId id="297" r:id="rId22"/>
    <p:sldId id="298" r:id="rId23"/>
    <p:sldId id="262" r:id="rId24"/>
    <p:sldId id="263" r:id="rId25"/>
    <p:sldId id="294" r:id="rId26"/>
    <p:sldId id="290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846" y="-1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5F3FAF-DDEF-41BE-85A1-F322F80C569A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</dgm:pt>
    <dgm:pt modelId="{4F48A4D1-4282-4457-A0C8-6B23660DB722}">
      <dgm:prSet phldrT="[Text]"/>
      <dgm:spPr/>
      <dgm:t>
        <a:bodyPr/>
        <a:lstStyle/>
        <a:p>
          <a:r>
            <a:rPr lang="en-US" b="1" dirty="0" smtClean="0"/>
            <a:t>MRP</a:t>
          </a:r>
        </a:p>
        <a:p>
          <a:r>
            <a:rPr lang="en-US" dirty="0" err="1" smtClean="0"/>
            <a:t>Rs</a:t>
          </a:r>
          <a:r>
            <a:rPr lang="en-US" dirty="0" smtClean="0"/>
            <a:t> 1,000/-</a:t>
          </a:r>
          <a:endParaRPr lang="en-IN" dirty="0"/>
        </a:p>
      </dgm:t>
    </dgm:pt>
    <dgm:pt modelId="{978B98F1-089A-4BC0-98B4-1D62DB7917D7}" type="parTrans" cxnId="{004B7B72-5561-401D-BFEA-D8A48379D7E8}">
      <dgm:prSet/>
      <dgm:spPr/>
      <dgm:t>
        <a:bodyPr/>
        <a:lstStyle/>
        <a:p>
          <a:endParaRPr lang="en-IN"/>
        </a:p>
      </dgm:t>
    </dgm:pt>
    <dgm:pt modelId="{054B4C1E-696A-47E2-BF39-92FC16763239}" type="sibTrans" cxnId="{004B7B72-5561-401D-BFEA-D8A48379D7E8}">
      <dgm:prSet/>
      <dgm:spPr/>
      <dgm:t>
        <a:bodyPr/>
        <a:lstStyle/>
        <a:p>
          <a:endParaRPr lang="en-IN"/>
        </a:p>
      </dgm:t>
    </dgm:pt>
    <dgm:pt modelId="{96EBC73C-DF98-4CB1-8167-2A287E25FE62}">
      <dgm:prSet phldrT="[Text]"/>
      <dgm:spPr/>
      <dgm:t>
        <a:bodyPr/>
        <a:lstStyle/>
        <a:p>
          <a:r>
            <a:rPr lang="en-US" b="1" dirty="0" smtClean="0"/>
            <a:t>PV</a:t>
          </a:r>
        </a:p>
        <a:p>
          <a:r>
            <a:rPr lang="en-US" dirty="0" smtClean="0"/>
            <a:t>28.33</a:t>
          </a:r>
          <a:endParaRPr lang="en-IN" dirty="0"/>
        </a:p>
      </dgm:t>
    </dgm:pt>
    <dgm:pt modelId="{DB97B2BD-23C7-4382-8D03-3057E2DCF16B}" type="parTrans" cxnId="{867EE875-F937-496D-B121-03E6D10EA98C}">
      <dgm:prSet/>
      <dgm:spPr/>
      <dgm:t>
        <a:bodyPr/>
        <a:lstStyle/>
        <a:p>
          <a:endParaRPr lang="en-IN"/>
        </a:p>
      </dgm:t>
    </dgm:pt>
    <dgm:pt modelId="{F6437EDF-A15B-4662-9821-0EDEA317D8E2}" type="sibTrans" cxnId="{867EE875-F937-496D-B121-03E6D10EA98C}">
      <dgm:prSet/>
      <dgm:spPr/>
      <dgm:t>
        <a:bodyPr/>
        <a:lstStyle/>
        <a:p>
          <a:endParaRPr lang="en-IN"/>
        </a:p>
      </dgm:t>
    </dgm:pt>
    <dgm:pt modelId="{5D58B93F-729C-4CB7-84ED-32EF9D74FCC6}">
      <dgm:prSet phldrT="[Text]"/>
      <dgm:spPr/>
      <dgm:t>
        <a:bodyPr/>
        <a:lstStyle/>
        <a:p>
          <a:r>
            <a:rPr lang="en-US" b="1" dirty="0" smtClean="0"/>
            <a:t>DP</a:t>
          </a:r>
        </a:p>
        <a:p>
          <a:r>
            <a:rPr lang="en-US" dirty="0" err="1" smtClean="0"/>
            <a:t>Rs</a:t>
          </a:r>
          <a:r>
            <a:rPr lang="en-US" dirty="0" smtClean="0"/>
            <a:t> 850/-</a:t>
          </a:r>
          <a:endParaRPr lang="en-IN" dirty="0"/>
        </a:p>
      </dgm:t>
    </dgm:pt>
    <dgm:pt modelId="{8A1CF24A-4ABF-4195-9C7B-C36F3F9E4B63}" type="parTrans" cxnId="{746F441C-EEB3-4863-8A1A-6DAD7DDB82C4}">
      <dgm:prSet/>
      <dgm:spPr/>
      <dgm:t>
        <a:bodyPr/>
        <a:lstStyle/>
        <a:p>
          <a:endParaRPr lang="en-IN"/>
        </a:p>
      </dgm:t>
    </dgm:pt>
    <dgm:pt modelId="{26E2942F-6F31-4AC6-9C0F-A9139D3CEF93}" type="sibTrans" cxnId="{746F441C-EEB3-4863-8A1A-6DAD7DDB82C4}">
      <dgm:prSet/>
      <dgm:spPr/>
      <dgm:t>
        <a:bodyPr/>
        <a:lstStyle/>
        <a:p>
          <a:endParaRPr lang="en-IN"/>
        </a:p>
      </dgm:t>
    </dgm:pt>
    <dgm:pt modelId="{DA2E5290-7602-492E-B2F9-131FD4250C02}" type="pres">
      <dgm:prSet presAssocID="{6E5F3FAF-DDEF-41BE-85A1-F322F80C569A}" presName="compositeShape" presStyleCnt="0">
        <dgm:presLayoutVars>
          <dgm:chMax val="7"/>
          <dgm:dir/>
          <dgm:resizeHandles val="exact"/>
        </dgm:presLayoutVars>
      </dgm:prSet>
      <dgm:spPr/>
    </dgm:pt>
    <dgm:pt modelId="{C258D3DA-8E3E-461D-BFA5-D81B286151C0}" type="pres">
      <dgm:prSet presAssocID="{4F48A4D1-4282-4457-A0C8-6B23660DB722}" presName="circ1" presStyleLbl="vennNode1" presStyleIdx="0" presStyleCnt="3"/>
      <dgm:spPr/>
      <dgm:t>
        <a:bodyPr/>
        <a:lstStyle/>
        <a:p>
          <a:endParaRPr lang="en-IN"/>
        </a:p>
      </dgm:t>
    </dgm:pt>
    <dgm:pt modelId="{E2A34DD2-612C-4C2D-AD5B-22F7E00F4E0D}" type="pres">
      <dgm:prSet presAssocID="{4F48A4D1-4282-4457-A0C8-6B23660DB72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4E3C5F3-7408-42EE-B603-51C73ACF3FCB}" type="pres">
      <dgm:prSet presAssocID="{96EBC73C-DF98-4CB1-8167-2A287E25FE62}" presName="circ2" presStyleLbl="vennNode1" presStyleIdx="1" presStyleCnt="3"/>
      <dgm:spPr/>
      <dgm:t>
        <a:bodyPr/>
        <a:lstStyle/>
        <a:p>
          <a:endParaRPr lang="en-IN"/>
        </a:p>
      </dgm:t>
    </dgm:pt>
    <dgm:pt modelId="{91367921-7FF5-4BCB-A373-B569C45B28D2}" type="pres">
      <dgm:prSet presAssocID="{96EBC73C-DF98-4CB1-8167-2A287E25FE6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CDC573E-D4FF-46B3-8536-49ABC07B3C62}" type="pres">
      <dgm:prSet presAssocID="{5D58B93F-729C-4CB7-84ED-32EF9D74FCC6}" presName="circ3" presStyleLbl="vennNode1" presStyleIdx="2" presStyleCnt="3"/>
      <dgm:spPr/>
      <dgm:t>
        <a:bodyPr/>
        <a:lstStyle/>
        <a:p>
          <a:endParaRPr lang="en-IN"/>
        </a:p>
      </dgm:t>
    </dgm:pt>
    <dgm:pt modelId="{C00277C6-E142-4836-B26B-F6B037DCBDB2}" type="pres">
      <dgm:prSet presAssocID="{5D58B93F-729C-4CB7-84ED-32EF9D74FCC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5800D37-DC48-4EE3-9E77-53ED11E96D0D}" type="presOf" srcId="{6E5F3FAF-DDEF-41BE-85A1-F322F80C569A}" destId="{DA2E5290-7602-492E-B2F9-131FD4250C02}" srcOrd="0" destOrd="0" presId="urn:microsoft.com/office/officeart/2005/8/layout/venn1"/>
    <dgm:cxn modelId="{3F6447F7-0A34-4CF9-855D-52E78C1B5CBB}" type="presOf" srcId="{4F48A4D1-4282-4457-A0C8-6B23660DB722}" destId="{C258D3DA-8E3E-461D-BFA5-D81B286151C0}" srcOrd="0" destOrd="0" presId="urn:microsoft.com/office/officeart/2005/8/layout/venn1"/>
    <dgm:cxn modelId="{EA86214D-1DDD-4A38-8670-EFF20E0A78C9}" type="presOf" srcId="{5D58B93F-729C-4CB7-84ED-32EF9D74FCC6}" destId="{C00277C6-E142-4836-B26B-F6B037DCBDB2}" srcOrd="1" destOrd="0" presId="urn:microsoft.com/office/officeart/2005/8/layout/venn1"/>
    <dgm:cxn modelId="{746F441C-EEB3-4863-8A1A-6DAD7DDB82C4}" srcId="{6E5F3FAF-DDEF-41BE-85A1-F322F80C569A}" destId="{5D58B93F-729C-4CB7-84ED-32EF9D74FCC6}" srcOrd="2" destOrd="0" parTransId="{8A1CF24A-4ABF-4195-9C7B-C36F3F9E4B63}" sibTransId="{26E2942F-6F31-4AC6-9C0F-A9139D3CEF93}"/>
    <dgm:cxn modelId="{EC33E381-AC82-4047-8BB3-DF8FD9396929}" type="presOf" srcId="{96EBC73C-DF98-4CB1-8167-2A287E25FE62}" destId="{91367921-7FF5-4BCB-A373-B569C45B28D2}" srcOrd="1" destOrd="0" presId="urn:microsoft.com/office/officeart/2005/8/layout/venn1"/>
    <dgm:cxn modelId="{00A86A56-1C2E-497B-AA6D-4666A348B890}" type="presOf" srcId="{5D58B93F-729C-4CB7-84ED-32EF9D74FCC6}" destId="{8CDC573E-D4FF-46B3-8536-49ABC07B3C62}" srcOrd="0" destOrd="0" presId="urn:microsoft.com/office/officeart/2005/8/layout/venn1"/>
    <dgm:cxn modelId="{867EE875-F937-496D-B121-03E6D10EA98C}" srcId="{6E5F3FAF-DDEF-41BE-85A1-F322F80C569A}" destId="{96EBC73C-DF98-4CB1-8167-2A287E25FE62}" srcOrd="1" destOrd="0" parTransId="{DB97B2BD-23C7-4382-8D03-3057E2DCF16B}" sibTransId="{F6437EDF-A15B-4662-9821-0EDEA317D8E2}"/>
    <dgm:cxn modelId="{9031FE7D-60C6-4B64-9E8B-0099A99827F7}" type="presOf" srcId="{4F48A4D1-4282-4457-A0C8-6B23660DB722}" destId="{E2A34DD2-612C-4C2D-AD5B-22F7E00F4E0D}" srcOrd="1" destOrd="0" presId="urn:microsoft.com/office/officeart/2005/8/layout/venn1"/>
    <dgm:cxn modelId="{D2914C2C-35DA-4FDD-AFCD-AA7FF38DECDC}" type="presOf" srcId="{96EBC73C-DF98-4CB1-8167-2A287E25FE62}" destId="{44E3C5F3-7408-42EE-B603-51C73ACF3FCB}" srcOrd="0" destOrd="0" presId="urn:microsoft.com/office/officeart/2005/8/layout/venn1"/>
    <dgm:cxn modelId="{004B7B72-5561-401D-BFEA-D8A48379D7E8}" srcId="{6E5F3FAF-DDEF-41BE-85A1-F322F80C569A}" destId="{4F48A4D1-4282-4457-A0C8-6B23660DB722}" srcOrd="0" destOrd="0" parTransId="{978B98F1-089A-4BC0-98B4-1D62DB7917D7}" sibTransId="{054B4C1E-696A-47E2-BF39-92FC16763239}"/>
    <dgm:cxn modelId="{0EDD93A6-5088-4FA1-A664-65A3E25FECA5}" type="presParOf" srcId="{DA2E5290-7602-492E-B2F9-131FD4250C02}" destId="{C258D3DA-8E3E-461D-BFA5-D81B286151C0}" srcOrd="0" destOrd="0" presId="urn:microsoft.com/office/officeart/2005/8/layout/venn1"/>
    <dgm:cxn modelId="{0C33109D-1736-413C-AAC0-57DE025B4A7B}" type="presParOf" srcId="{DA2E5290-7602-492E-B2F9-131FD4250C02}" destId="{E2A34DD2-612C-4C2D-AD5B-22F7E00F4E0D}" srcOrd="1" destOrd="0" presId="urn:microsoft.com/office/officeart/2005/8/layout/venn1"/>
    <dgm:cxn modelId="{8D5C18C1-0004-4970-AE16-48FEB360C1CC}" type="presParOf" srcId="{DA2E5290-7602-492E-B2F9-131FD4250C02}" destId="{44E3C5F3-7408-42EE-B603-51C73ACF3FCB}" srcOrd="2" destOrd="0" presId="urn:microsoft.com/office/officeart/2005/8/layout/venn1"/>
    <dgm:cxn modelId="{92364545-C0D6-4A3F-A50A-53A1BBBDC5B4}" type="presParOf" srcId="{DA2E5290-7602-492E-B2F9-131FD4250C02}" destId="{91367921-7FF5-4BCB-A373-B569C45B28D2}" srcOrd="3" destOrd="0" presId="urn:microsoft.com/office/officeart/2005/8/layout/venn1"/>
    <dgm:cxn modelId="{02548AE5-D426-4B23-A17C-817BD8B46E2A}" type="presParOf" srcId="{DA2E5290-7602-492E-B2F9-131FD4250C02}" destId="{8CDC573E-D4FF-46B3-8536-49ABC07B3C62}" srcOrd="4" destOrd="0" presId="urn:microsoft.com/office/officeart/2005/8/layout/venn1"/>
    <dgm:cxn modelId="{E83ECF34-0494-4332-A3D1-7333731B52CC}" type="presParOf" srcId="{DA2E5290-7602-492E-B2F9-131FD4250C02}" destId="{C00277C6-E142-4836-B26B-F6B037DCBDB2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D3D4C-FCDD-482A-878C-933A577FC5A4}" type="datetimeFigureOut">
              <a:rPr lang="en-IN" smtClean="0"/>
              <a:t>23-01-2020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F8279-F911-499E-9E56-D792F8D9038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377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49ADF-B882-460E-BC77-1933FBBCFF66}" type="datetimeFigureOut">
              <a:rPr lang="en-IN" smtClean="0"/>
              <a:t>23-01-2020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596D1-4AAB-403A-853E-C6AE03E541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3700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0596D1-4AAB-403A-853E-C6AE03E541AE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725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7543800" y="133350"/>
            <a:ext cx="1524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43800" y="285750"/>
            <a:ext cx="1524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543800" y="133350"/>
            <a:ext cx="1524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543800" y="133350"/>
            <a:ext cx="1524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543800" y="133350"/>
            <a:ext cx="1524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shalini\AppData\Local\Temp\Rar$DIa0.699\Vestige Prime PPT new-02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2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7543800" y="133350"/>
            <a:ext cx="15240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8077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8077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33350"/>
            <a:ext cx="76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4400" dirty="0" smtClean="0"/>
              <a:t>A proper nutrition-rich diet is vital for a healthy and active life</a:t>
            </a:r>
            <a:endParaRPr lang="en-IN" sz="4400" dirty="0"/>
          </a:p>
        </p:txBody>
      </p:sp>
      <p:pic>
        <p:nvPicPr>
          <p:cNvPr id="19458" name="Picture 2" descr="Image result for active lif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114550"/>
            <a:ext cx="4033197" cy="269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29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438150"/>
            <a:ext cx="76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4400" dirty="0"/>
              <a:t>I</a:t>
            </a:r>
            <a:r>
              <a:rPr lang="en-IN" sz="4400" dirty="0" smtClean="0"/>
              <a:t>s your meal fulfilling your daily </a:t>
            </a:r>
            <a:r>
              <a:rPr lang="en-IN" sz="4400" dirty="0"/>
              <a:t>n</a:t>
            </a:r>
            <a:r>
              <a:rPr lang="en-IN" sz="4400" dirty="0" smtClean="0"/>
              <a:t>utritional requirements?</a:t>
            </a:r>
            <a:endParaRPr lang="en-IN" sz="4400" dirty="0"/>
          </a:p>
        </p:txBody>
      </p:sp>
      <p:pic>
        <p:nvPicPr>
          <p:cNvPr id="4" name="Picture 2" descr="Image result for complete indian tha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85950"/>
            <a:ext cx="4572001" cy="306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85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8305800" cy="85725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We may miss essential nutrients due to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Lack of essential nutrients in our meal</a:t>
            </a:r>
          </a:p>
          <a:p>
            <a:r>
              <a:rPr lang="en-IN" dirty="0" smtClean="0"/>
              <a:t>Poor diet</a:t>
            </a:r>
          </a:p>
          <a:p>
            <a:r>
              <a:rPr lang="en-IN" dirty="0" smtClean="0"/>
              <a:t>Poor absorption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Not only this….. there are more reasons </a:t>
            </a:r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21506" name="Picture 2" descr="Image result for poor di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38350"/>
            <a:ext cx="2895600" cy="151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49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stressful lif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1"/>
          <a:stretch/>
        </p:blipFill>
        <p:spPr bwMode="auto">
          <a:xfrm>
            <a:off x="1076325" y="435428"/>
            <a:ext cx="2095500" cy="190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skipping mea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3037609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9818" y="234315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Stress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5562600" y="234315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Sedentary lifestyle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464081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Skipping meals</a:t>
            </a:r>
            <a:endParaRPr lang="en-IN" dirty="0"/>
          </a:p>
        </p:txBody>
      </p:sp>
      <p:sp>
        <p:nvSpPr>
          <p:cNvPr id="22" name="Bent Arrow 21"/>
          <p:cNvSpPr/>
          <p:nvPr/>
        </p:nvSpPr>
        <p:spPr>
          <a:xfrm rot="10800000">
            <a:off x="6418118" y="2876550"/>
            <a:ext cx="592282" cy="1066800"/>
          </a:xfrm>
          <a:prstGeom prst="bentArrow">
            <a:avLst>
              <a:gd name="adj1" fmla="val 16228"/>
              <a:gd name="adj2" fmla="val 14474"/>
              <a:gd name="adj3" fmla="val 25000"/>
              <a:gd name="adj4" fmla="val 57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4" name="Bent Arrow 23"/>
          <p:cNvSpPr/>
          <p:nvPr/>
        </p:nvSpPr>
        <p:spPr>
          <a:xfrm rot="16200000">
            <a:off x="2168236" y="2668732"/>
            <a:ext cx="651164" cy="1066800"/>
          </a:xfrm>
          <a:prstGeom prst="bentArrow">
            <a:avLst>
              <a:gd name="adj1" fmla="val 16228"/>
              <a:gd name="adj2" fmla="val 21703"/>
              <a:gd name="adj3" fmla="val 22340"/>
              <a:gd name="adj4" fmla="val 57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3733800" y="1504950"/>
            <a:ext cx="838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3554" name="Picture 2" descr="Related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008" y="479883"/>
            <a:ext cx="3238500" cy="181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18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2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junk foo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39" y="771524"/>
            <a:ext cx="2438400" cy="182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mage result for Irregular food habi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742950"/>
            <a:ext cx="25146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5000" y="2637846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Impaired Food Habits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264795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J</a:t>
            </a:r>
            <a:r>
              <a:rPr lang="en-IN" dirty="0" smtClean="0"/>
              <a:t>unk food</a:t>
            </a:r>
            <a:endParaRPr lang="en-IN" dirty="0"/>
          </a:p>
        </p:txBody>
      </p:sp>
      <p:pic>
        <p:nvPicPr>
          <p:cNvPr id="7" name="Picture 2" descr="Image result for Adulterated foo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0"/>
          <a:stretch/>
        </p:blipFill>
        <p:spPr bwMode="auto">
          <a:xfrm>
            <a:off x="3048000" y="3017282"/>
            <a:ext cx="2781299" cy="163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48000" y="464081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Adulterated food</a:t>
            </a:r>
            <a:endParaRPr lang="en-IN" dirty="0"/>
          </a:p>
        </p:txBody>
      </p:sp>
      <p:sp>
        <p:nvSpPr>
          <p:cNvPr id="9" name="Bent Arrow 8"/>
          <p:cNvSpPr/>
          <p:nvPr/>
        </p:nvSpPr>
        <p:spPr>
          <a:xfrm rot="10800000">
            <a:off x="6380018" y="3299444"/>
            <a:ext cx="592282" cy="1066800"/>
          </a:xfrm>
          <a:prstGeom prst="bentArrow">
            <a:avLst>
              <a:gd name="adj1" fmla="val 16228"/>
              <a:gd name="adj2" fmla="val 14474"/>
              <a:gd name="adj3" fmla="val 25000"/>
              <a:gd name="adj4" fmla="val 57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" name="Bent Arrow 9"/>
          <p:cNvSpPr/>
          <p:nvPr/>
        </p:nvSpPr>
        <p:spPr>
          <a:xfrm rot="16200000">
            <a:off x="1960418" y="3217719"/>
            <a:ext cx="651164" cy="1066800"/>
          </a:xfrm>
          <a:prstGeom prst="bentArrow">
            <a:avLst>
              <a:gd name="adj1" fmla="val 16228"/>
              <a:gd name="adj2" fmla="val 21703"/>
              <a:gd name="adj3" fmla="val 22340"/>
              <a:gd name="adj4" fmla="val 57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187536" y="1638300"/>
            <a:ext cx="838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231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895350"/>
            <a:ext cx="52578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dirty="0" smtClean="0"/>
              <a:t>All these reasons lead to nutritional deficiency and</a:t>
            </a:r>
          </a:p>
          <a:p>
            <a:pPr algn="ctr"/>
            <a:r>
              <a:rPr lang="en-IN" sz="4400" dirty="0"/>
              <a:t>u</a:t>
            </a:r>
            <a:r>
              <a:rPr lang="en-IN" sz="4400" dirty="0" smtClean="0"/>
              <a:t>ltimately an</a:t>
            </a:r>
          </a:p>
          <a:p>
            <a:pPr algn="ctr"/>
            <a:r>
              <a:rPr lang="en-IN" sz="6000" dirty="0" smtClean="0"/>
              <a:t>Inactive life</a:t>
            </a:r>
            <a:endParaRPr lang="en-IN" sz="6000" dirty="0"/>
          </a:p>
        </p:txBody>
      </p:sp>
      <p:pic>
        <p:nvPicPr>
          <p:cNvPr id="22532" name="Picture 4" descr="Image result for inactive l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885" y="1885950"/>
            <a:ext cx="2857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96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Impacts of an inactive life</a:t>
            </a:r>
            <a:endParaRPr lang="en-IN" dirty="0"/>
          </a:p>
        </p:txBody>
      </p:sp>
      <p:pic>
        <p:nvPicPr>
          <p:cNvPr id="1028" name="Picture 4" descr="Image result for general weaknes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20"/>
          <a:stretch/>
        </p:blipFill>
        <p:spPr bwMode="auto">
          <a:xfrm>
            <a:off x="1069276" y="1052714"/>
            <a:ext cx="1216724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obe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799" y="1211277"/>
            <a:ext cx="2177564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weight lo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983282"/>
            <a:ext cx="1673276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muscle weaknes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848705" y="2922314"/>
            <a:ext cx="1185752" cy="133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sleepines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64486"/>
            <a:ext cx="1837360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poor concentration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6"/>
          <a:stretch/>
        </p:blipFill>
        <p:spPr bwMode="auto">
          <a:xfrm>
            <a:off x="6629400" y="1123950"/>
            <a:ext cx="1782373" cy="136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02020" y="2419350"/>
            <a:ext cx="974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Obesity</a:t>
            </a:r>
            <a:endParaRPr lang="en-IN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696588" y="4465966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Sleepiness</a:t>
            </a:r>
            <a:endParaRPr lang="en-IN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90248" y="4318181"/>
            <a:ext cx="97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Weight loss</a:t>
            </a:r>
            <a:endParaRPr lang="en-IN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695446" y="4441291"/>
            <a:ext cx="1311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Muscle weakness</a:t>
            </a:r>
            <a:endParaRPr lang="en-IN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605195" y="241935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Poor concentration</a:t>
            </a:r>
            <a:endParaRPr lang="en-IN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69276" y="2463774"/>
            <a:ext cx="1216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Weakness</a:t>
            </a:r>
            <a:endParaRPr lang="en-IN" sz="1600" b="1" dirty="0"/>
          </a:p>
        </p:txBody>
      </p:sp>
    </p:spTree>
    <p:extLst>
      <p:ext uri="{BB962C8B-B14F-4D97-AF65-F5344CB8AC3E}">
        <p14:creationId xmlns:p14="http://schemas.microsoft.com/office/powerpoint/2010/main" val="163486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504950"/>
            <a:ext cx="7620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dirty="0" smtClean="0"/>
              <a:t>Vestige brings to you a solution to live</a:t>
            </a:r>
          </a:p>
          <a:p>
            <a:pPr algn="ctr"/>
            <a:r>
              <a:rPr lang="en-IN" sz="4400" b="1" dirty="0" smtClean="0"/>
              <a:t>Your Daily </a:t>
            </a:r>
            <a:r>
              <a:rPr lang="en-IN" sz="4400" b="1" dirty="0"/>
              <a:t>A</a:t>
            </a:r>
            <a:r>
              <a:rPr lang="en-IN" sz="4400" b="1" dirty="0" smtClean="0"/>
              <a:t>ctive </a:t>
            </a:r>
            <a:r>
              <a:rPr lang="en-IN" sz="4400" b="1" dirty="0"/>
              <a:t>L</a:t>
            </a:r>
            <a:r>
              <a:rPr lang="en-IN" sz="4400" b="1" dirty="0" smtClean="0"/>
              <a:t>ife</a:t>
            </a:r>
            <a:endParaRPr lang="en-IN" sz="4400" b="1" dirty="0"/>
          </a:p>
        </p:txBody>
      </p:sp>
    </p:spTree>
    <p:extLst>
      <p:ext uri="{BB962C8B-B14F-4D97-AF65-F5344CB8AC3E}">
        <p14:creationId xmlns:p14="http://schemas.microsoft.com/office/powerpoint/2010/main" val="404260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halini\AppData\Local\Temp\Rar$DIa0.952\Vestige Prime PPT new-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" y="0"/>
            <a:ext cx="9219304" cy="518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49937"/>
            <a:ext cx="2133600" cy="372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651" y="2353330"/>
            <a:ext cx="4762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 smtClean="0">
                <a:solidFill>
                  <a:schemeClr val="bg1"/>
                </a:solidFill>
              </a:rPr>
              <a:t>Vestige Prime Sea Buckthorn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952750"/>
            <a:ext cx="400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 smtClean="0"/>
              <a:t>Vegetarian Capsule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75696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370" y="0"/>
            <a:ext cx="686943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 Buckthorn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3886201"/>
            <a:ext cx="8534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/>
              <a:t>Sea Buckthorn (</a:t>
            </a:r>
            <a:r>
              <a:rPr lang="en-US" sz="2000" i="1" dirty="0" err="1"/>
              <a:t>Hippophae</a:t>
            </a:r>
            <a:r>
              <a:rPr lang="en-US" sz="2000" i="1" dirty="0"/>
              <a:t> </a:t>
            </a:r>
            <a:r>
              <a:rPr lang="en-US" sz="2000" i="1" dirty="0" err="1"/>
              <a:t>Rhamnoides</a:t>
            </a:r>
            <a:r>
              <a:rPr lang="en-US" sz="2000" dirty="0"/>
              <a:t>) is a berry-filled bush </a:t>
            </a:r>
            <a:r>
              <a:rPr lang="en-US" sz="2000" dirty="0" smtClean="0"/>
              <a:t>that </a:t>
            </a:r>
            <a:r>
              <a:rPr lang="en-US" sz="2000" dirty="0"/>
              <a:t>has long been used in traditional medicine </a:t>
            </a:r>
            <a:r>
              <a:rPr lang="en-US" sz="2000" dirty="0" smtClean="0"/>
              <a:t>for restoring health.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Sea buckthorn is </a:t>
            </a:r>
            <a:r>
              <a:rPr lang="en-US" sz="2000" b="1" dirty="0" smtClean="0"/>
              <a:t>not a sea fruit/food.</a:t>
            </a:r>
            <a:endParaRPr lang="en-US" sz="2000" b="1" dirty="0"/>
          </a:p>
        </p:txBody>
      </p:sp>
      <p:pic>
        <p:nvPicPr>
          <p:cNvPr id="4" name="Picture 2" descr="Image result for sea buckthorn pl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070028"/>
            <a:ext cx="6133503" cy="258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mage result for vesti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36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Sea Buckthorn 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-216000"/>
            <a:r>
              <a:rPr lang="en-US" sz="1600" dirty="0" smtClean="0"/>
              <a:t>Sea </a:t>
            </a:r>
            <a:r>
              <a:rPr lang="en-US" sz="1600" dirty="0"/>
              <a:t>buckthorn </a:t>
            </a:r>
            <a:r>
              <a:rPr lang="en-US" sz="1600" dirty="0" smtClean="0"/>
              <a:t>has been in use since approximately </a:t>
            </a:r>
            <a:r>
              <a:rPr lang="en-US" sz="1600" dirty="0"/>
              <a:t>1400 years </a:t>
            </a:r>
            <a:r>
              <a:rPr lang="en-US" sz="1600" dirty="0" smtClean="0"/>
              <a:t>for </a:t>
            </a:r>
            <a:r>
              <a:rPr lang="en-US" sz="1600" dirty="0"/>
              <a:t>medicine </a:t>
            </a:r>
            <a:r>
              <a:rPr lang="en-US" sz="1600" dirty="0" smtClean="0"/>
              <a:t>purpose*</a:t>
            </a:r>
            <a:endParaRPr lang="en-US" sz="1600" b="1" dirty="0"/>
          </a:p>
          <a:p>
            <a:pPr indent="-180000"/>
            <a:r>
              <a:rPr lang="en-US" sz="1600" dirty="0" smtClean="0"/>
              <a:t>Sea buckthorn is also known as </a:t>
            </a:r>
            <a:r>
              <a:rPr lang="en-US" sz="1600" b="1" dirty="0" smtClean="0"/>
              <a:t>“wonder berry” </a:t>
            </a:r>
            <a:r>
              <a:rPr lang="en-US" sz="1600" dirty="0" smtClean="0"/>
              <a:t>or </a:t>
            </a:r>
            <a:r>
              <a:rPr lang="en-US" sz="1600" b="1" dirty="0" smtClean="0"/>
              <a:t>“</a:t>
            </a:r>
            <a:r>
              <a:rPr lang="en-US" sz="1600" b="1" dirty="0" err="1" smtClean="0"/>
              <a:t>Leh</a:t>
            </a:r>
            <a:r>
              <a:rPr lang="en-US" sz="1600" b="1" dirty="0" smtClean="0"/>
              <a:t> berry”</a:t>
            </a:r>
            <a:r>
              <a:rPr lang="en-US" sz="1600" dirty="0" smtClean="0"/>
              <a:t>**</a:t>
            </a:r>
            <a:endParaRPr lang="en-US" sz="2000" dirty="0" smtClean="0"/>
          </a:p>
          <a:p>
            <a:pPr indent="-216000"/>
            <a:r>
              <a:rPr lang="en-US" sz="1600" dirty="0" smtClean="0"/>
              <a:t>During </a:t>
            </a:r>
            <a:r>
              <a:rPr lang="en-US" sz="1600" dirty="0"/>
              <a:t>the military expedition of </a:t>
            </a:r>
            <a:r>
              <a:rPr lang="en-US" sz="1600" b="1" dirty="0"/>
              <a:t>Alexander the </a:t>
            </a:r>
            <a:r>
              <a:rPr lang="en-US" sz="1600" b="1" dirty="0" smtClean="0"/>
              <a:t>Great</a:t>
            </a:r>
            <a:r>
              <a:rPr lang="en-US" sz="1600" dirty="0" smtClean="0"/>
              <a:t>, the warriors ate berries and </a:t>
            </a:r>
            <a:r>
              <a:rPr lang="en-US" sz="1600" b="1" dirty="0" smtClean="0"/>
              <a:t>regained strength</a:t>
            </a:r>
            <a:endParaRPr lang="en-US" sz="1600" dirty="0" smtClean="0"/>
          </a:p>
          <a:p>
            <a:pPr indent="-216000"/>
            <a:r>
              <a:rPr lang="en-US" sz="1600" dirty="0" smtClean="0"/>
              <a:t>The </a:t>
            </a:r>
            <a:r>
              <a:rPr lang="en-US" sz="1600" dirty="0"/>
              <a:t>sea buckthorn is widespread in </a:t>
            </a:r>
            <a:r>
              <a:rPr lang="en-US" sz="1600" b="1" dirty="0"/>
              <a:t>Asia, Europe and Russia </a:t>
            </a:r>
            <a:r>
              <a:rPr lang="en-US" sz="1600" dirty="0"/>
              <a:t>and recently was also found in </a:t>
            </a:r>
            <a:r>
              <a:rPr lang="en-US" sz="1600" b="1" dirty="0" smtClean="0"/>
              <a:t>Canada</a:t>
            </a:r>
          </a:p>
          <a:p>
            <a:pPr indent="-216000"/>
            <a:r>
              <a:rPr lang="en-US" sz="1600" dirty="0" smtClean="0"/>
              <a:t>It is found in negative altitude temperature zones</a:t>
            </a:r>
          </a:p>
          <a:p>
            <a:pPr indent="-216000"/>
            <a:r>
              <a:rPr lang="en-US" sz="1600" b="1" dirty="0" err="1" smtClean="0"/>
              <a:t>Defence</a:t>
            </a:r>
            <a:r>
              <a:rPr lang="en-US" sz="1600" b="1" dirty="0" smtClean="0"/>
              <a:t> </a:t>
            </a:r>
            <a:r>
              <a:rPr lang="en-US" sz="1600" b="1" dirty="0"/>
              <a:t>Research and Development </a:t>
            </a:r>
            <a:r>
              <a:rPr lang="en-US" sz="1600" b="1" dirty="0" err="1" smtClean="0"/>
              <a:t>Organisation</a:t>
            </a:r>
            <a:r>
              <a:rPr lang="en-US" sz="1600" b="1" dirty="0" smtClean="0"/>
              <a:t> (DRDO)</a:t>
            </a:r>
            <a:r>
              <a:rPr lang="en-US" sz="1600" dirty="0" smtClean="0"/>
              <a:t> </a:t>
            </a:r>
            <a:r>
              <a:rPr lang="en-US" sz="1600" dirty="0"/>
              <a:t>picked this berry to make products for </a:t>
            </a:r>
            <a:r>
              <a:rPr lang="en-US" sz="1600" dirty="0" smtClean="0"/>
              <a:t>Indian Army </a:t>
            </a:r>
            <a:r>
              <a:rPr lang="en-US" sz="1600" dirty="0"/>
              <a:t>personnel </a:t>
            </a:r>
            <a:r>
              <a:rPr lang="en-US" sz="1600" dirty="0" smtClean="0"/>
              <a:t>survive in an active mode at the higher altitudes</a:t>
            </a:r>
            <a:endParaRPr lang="en-US" sz="1600" dirty="0"/>
          </a:p>
          <a:p>
            <a:pPr indent="-216000"/>
            <a:r>
              <a:rPr lang="en-US" sz="1600" dirty="0"/>
              <a:t>Astronaut</a:t>
            </a:r>
            <a:r>
              <a:rPr lang="en-US" sz="1600" b="1" dirty="0"/>
              <a:t>s </a:t>
            </a:r>
            <a:r>
              <a:rPr lang="en-US" sz="1600" dirty="0"/>
              <a:t>also </a:t>
            </a:r>
            <a:r>
              <a:rPr lang="en-US" sz="1600" dirty="0" smtClean="0"/>
              <a:t>consume this fruit as </a:t>
            </a:r>
            <a:r>
              <a:rPr lang="en-US" sz="1600" dirty="0"/>
              <a:t>a </a:t>
            </a:r>
            <a:r>
              <a:rPr lang="en-US" sz="1600" b="1" dirty="0"/>
              <a:t>food in space </a:t>
            </a:r>
            <a:r>
              <a:rPr lang="en-US" sz="1600" b="1" dirty="0" smtClean="0"/>
              <a:t>shuttles  </a:t>
            </a:r>
            <a:r>
              <a:rPr lang="en-US" sz="1600" dirty="0" smtClean="0"/>
              <a:t>to maintain high energy level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066669"/>
            <a:ext cx="550856" cy="96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07056" y="4747796"/>
            <a:ext cx="13452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800" dirty="0" smtClean="0"/>
              <a:t>*Wikipedia</a:t>
            </a:r>
          </a:p>
          <a:p>
            <a:r>
              <a:rPr lang="en-IN" sz="800" dirty="0" smtClean="0"/>
              <a:t>**www.thebetterindia.com</a:t>
            </a:r>
            <a:endParaRPr lang="en-IN" sz="800" dirty="0"/>
          </a:p>
        </p:txBody>
      </p:sp>
      <p:pic>
        <p:nvPicPr>
          <p:cNvPr id="6" name="Picture 2" descr="Image result for vesti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19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rmAutofit/>
          </a:bodyPr>
          <a:lstStyle/>
          <a:p>
            <a:r>
              <a:rPr lang="en-US" sz="3800" dirty="0" smtClean="0"/>
              <a:t>Vestige Prime Sea Buckthorn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28221"/>
            <a:ext cx="5181600" cy="1219200"/>
          </a:xfrm>
        </p:spPr>
        <p:txBody>
          <a:bodyPr>
            <a:normAutofit/>
          </a:bodyPr>
          <a:lstStyle/>
          <a:p>
            <a:r>
              <a:rPr lang="en-GB" sz="2400" dirty="0"/>
              <a:t>Sea Buckthorn has been used since time immemorial for numerous health benefits. </a:t>
            </a:r>
            <a:endParaRPr lang="en-GB" sz="2400" dirty="0" smtClean="0"/>
          </a:p>
        </p:txBody>
      </p:sp>
      <p:pic>
        <p:nvPicPr>
          <p:cNvPr id="10242" name="Picture 2" descr="Image result for sea buckthor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" t="21982" r="10801" b="21265"/>
          <a:stretch/>
        </p:blipFill>
        <p:spPr bwMode="auto">
          <a:xfrm>
            <a:off x="5701552" y="1656678"/>
            <a:ext cx="3259567" cy="216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095750"/>
            <a:ext cx="550856" cy="96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Image result for vestige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9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Vestige Prime Sea Buckthorn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838200" y="1123950"/>
            <a:ext cx="33528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u="sng" dirty="0" smtClean="0">
                <a:solidFill>
                  <a:schemeClr val="tx1"/>
                </a:solidFill>
              </a:rPr>
              <a:t>Vitamins</a:t>
            </a:r>
          </a:p>
          <a:p>
            <a:pPr algn="ctr"/>
            <a:r>
              <a:rPr lang="en-IN" sz="2400" dirty="0">
                <a:solidFill>
                  <a:schemeClr val="tx1"/>
                </a:solidFill>
              </a:rPr>
              <a:t>Vitamin K, C, A, E, B complex, Vitamin P (</a:t>
            </a:r>
            <a:r>
              <a:rPr lang="en-IN" sz="2400" dirty="0" smtClean="0">
                <a:solidFill>
                  <a:schemeClr val="tx1"/>
                </a:solidFill>
              </a:rPr>
              <a:t>flavonoids)</a:t>
            </a:r>
          </a:p>
        </p:txBody>
      </p:sp>
      <p:sp>
        <p:nvSpPr>
          <p:cNvPr id="5" name="Rectangle 4"/>
          <p:cNvSpPr/>
          <p:nvPr/>
        </p:nvSpPr>
        <p:spPr>
          <a:xfrm>
            <a:off x="5105400" y="1123950"/>
            <a:ext cx="33528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chemeClr val="tx1"/>
                </a:solidFill>
              </a:rPr>
              <a:t>Omega </a:t>
            </a:r>
            <a:r>
              <a:rPr lang="en-IN" sz="2400" dirty="0">
                <a:solidFill>
                  <a:schemeClr val="tx1"/>
                </a:solidFill>
              </a:rPr>
              <a:t>3,6,7,9 fatty acids</a:t>
            </a:r>
          </a:p>
          <a:p>
            <a:endParaRPr lang="en-IN" sz="2400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3181350"/>
            <a:ext cx="33528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en-IN" sz="2400" b="1" u="sng" dirty="0" smtClean="0">
                <a:solidFill>
                  <a:schemeClr val="tx1"/>
                </a:solidFill>
              </a:rPr>
              <a:t>Minerals</a:t>
            </a:r>
            <a:endParaRPr lang="en-IN" sz="2400" b="1" u="sng" dirty="0">
              <a:solidFill>
                <a:schemeClr val="tx1"/>
              </a:solidFill>
            </a:endParaRPr>
          </a:p>
          <a:p>
            <a:pPr algn="ctr" fontAlgn="t"/>
            <a:r>
              <a:rPr lang="en-IN" sz="2400" dirty="0">
                <a:solidFill>
                  <a:schemeClr val="tx1"/>
                </a:solidFill>
              </a:rPr>
              <a:t>Zinc, Iron, Magnesium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5400" y="3181350"/>
            <a:ext cx="33528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u="sng" dirty="0" smtClean="0">
                <a:solidFill>
                  <a:schemeClr val="tx1"/>
                </a:solidFill>
              </a:rPr>
              <a:t>Amino Acids</a:t>
            </a:r>
          </a:p>
          <a:p>
            <a:pPr algn="ctr"/>
            <a:r>
              <a:rPr lang="en-IN" sz="2400" dirty="0" smtClean="0">
                <a:solidFill>
                  <a:schemeClr val="tx1"/>
                </a:solidFill>
              </a:rPr>
              <a:t>Methionine, </a:t>
            </a:r>
            <a:r>
              <a:rPr lang="en-IN" sz="2400" dirty="0" err="1" smtClean="0">
                <a:solidFill>
                  <a:schemeClr val="tx1"/>
                </a:solidFill>
              </a:rPr>
              <a:t>leucine</a:t>
            </a:r>
            <a:r>
              <a:rPr lang="en-IN" sz="2400" dirty="0" smtClean="0">
                <a:solidFill>
                  <a:schemeClr val="tx1"/>
                </a:solidFill>
              </a:rPr>
              <a:t>. Lysine, glycine</a:t>
            </a:r>
          </a:p>
        </p:txBody>
      </p:sp>
      <p:pic>
        <p:nvPicPr>
          <p:cNvPr id="8" name="Picture 2" descr="Image result for vestige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29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rmAutofit/>
          </a:bodyPr>
          <a:lstStyle/>
          <a:p>
            <a:r>
              <a:rPr lang="en-US" sz="3800" dirty="0"/>
              <a:t>Vestige Prime Sea Buckthorn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Over 190 bioactive compounds in one tiny </a:t>
            </a:r>
            <a:r>
              <a:rPr lang="en-US" sz="2400" dirty="0" smtClean="0"/>
              <a:t>berry</a:t>
            </a:r>
          </a:p>
          <a:p>
            <a:r>
              <a:rPr lang="en-GB" sz="2400" dirty="0" smtClean="0"/>
              <a:t>Carotenoids</a:t>
            </a:r>
          </a:p>
          <a:p>
            <a:r>
              <a:rPr lang="en-GB" sz="2400" dirty="0" err="1" smtClean="0"/>
              <a:t>Tocopherols</a:t>
            </a:r>
            <a:endParaRPr lang="en-GB" sz="2400" dirty="0" smtClean="0"/>
          </a:p>
          <a:p>
            <a:r>
              <a:rPr lang="en-GB" sz="2400" dirty="0" smtClean="0"/>
              <a:t>Flavonoids</a:t>
            </a:r>
          </a:p>
          <a:p>
            <a:r>
              <a:rPr lang="en-GB" sz="2400" dirty="0" smtClean="0"/>
              <a:t>Lipids</a:t>
            </a:r>
          </a:p>
          <a:p>
            <a:r>
              <a:rPr lang="en-GB" sz="2400" dirty="0"/>
              <a:t>A</a:t>
            </a:r>
            <a:r>
              <a:rPr lang="en-GB" sz="2400" dirty="0" smtClean="0"/>
              <a:t>scorbic acid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066669"/>
            <a:ext cx="550856" cy="96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Image result for sea buckthor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7" t="21982" r="10801" b="21265"/>
          <a:stretch/>
        </p:blipFill>
        <p:spPr bwMode="auto">
          <a:xfrm>
            <a:off x="5715000" y="1809078"/>
            <a:ext cx="2987598" cy="198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vestige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00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dirty="0" smtClean="0"/>
              <a:t>Active ingredients of Sea Buckthorn and their therapeutic effects individually</a:t>
            </a:r>
            <a:endParaRPr lang="en-IN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464325"/>
              </p:ext>
            </p:extLst>
          </p:nvPr>
        </p:nvGraphicFramePr>
        <p:xfrm>
          <a:off x="609600" y="1200150"/>
          <a:ext cx="8077200" cy="37890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49216"/>
                <a:gridCol w="5627984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Component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</a:rPr>
                        <a:t>Therapeutic Effect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Tocopherols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Antioxidant activities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Minimisation of lipid oxidation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Pain alleviation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Carotenoids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Antioxidant activities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Contribution </a:t>
                      </a:r>
                      <a:r>
                        <a:rPr lang="en-IN" sz="1400" u="none" strike="noStrike" dirty="0">
                          <a:effectLst/>
                        </a:rPr>
                        <a:t>to collagen synthesis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Contribution </a:t>
                      </a:r>
                      <a:r>
                        <a:rPr lang="en-IN" sz="1400" u="none" strike="noStrike" dirty="0">
                          <a:effectLst/>
                        </a:rPr>
                        <a:t>to epithelium growth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Vitamin K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Haemorrhage </a:t>
                      </a:r>
                      <a:r>
                        <a:rPr lang="en-IN" sz="1400" u="none" strike="noStrike" dirty="0">
                          <a:effectLst/>
                        </a:rPr>
                        <a:t>prevention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Wound </a:t>
                      </a:r>
                      <a:r>
                        <a:rPr lang="en-IN" sz="1400" u="none" strike="noStrike" dirty="0">
                          <a:effectLst/>
                        </a:rPr>
                        <a:t>healing support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Positive </a:t>
                      </a:r>
                      <a:r>
                        <a:rPr lang="en-IN" sz="1400" u="none" strike="noStrike" dirty="0">
                          <a:effectLst/>
                        </a:rPr>
                        <a:t>effect against ulceration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Vitamin C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Antioxidant activities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Maintenance </a:t>
                      </a:r>
                      <a:r>
                        <a:rPr lang="en-US" sz="1400" u="none" strike="noStrike" dirty="0">
                          <a:effectLst/>
                        </a:rPr>
                        <a:t>of membrane cell integrity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Vitamin B complex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Cellular renewal stimulation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Nerve tissue regeneration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Phytosterols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Improvement of micro circulation in the skin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Anti carcinogenic effect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Prevention of ulceration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0" y="485775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Michel et al, 2012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8678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600" dirty="0"/>
              <a:t>Active ingredients of Sea Buckthorn and their therapeutic effects individually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005228"/>
              </p:ext>
            </p:extLst>
          </p:nvPr>
        </p:nvGraphicFramePr>
        <p:xfrm>
          <a:off x="609600" y="1200150"/>
          <a:ext cx="8077200" cy="29489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49216"/>
                <a:gridCol w="5627984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</a:rPr>
                        <a:t>Component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u="none" strike="noStrike" dirty="0">
                          <a:effectLst/>
                        </a:rPr>
                        <a:t>Therapeutic Effect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err="1">
                          <a:effectLst/>
                        </a:rPr>
                        <a:t>Polyphenolic</a:t>
                      </a:r>
                      <a:r>
                        <a:rPr lang="en-IN" sz="1400" u="none" strike="noStrike" dirty="0">
                          <a:effectLst/>
                        </a:rPr>
                        <a:t> components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Antioxidant activities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err="1">
                          <a:effectLst/>
                        </a:rPr>
                        <a:t>Cytoprotective</a:t>
                      </a:r>
                      <a:r>
                        <a:rPr lang="en-IN" sz="1400" u="none" strike="noStrike" dirty="0">
                          <a:effectLst/>
                        </a:rPr>
                        <a:t> effect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Cardio protective effect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smtClean="0">
                          <a:effectLst/>
                        </a:rPr>
                        <a:t>Wound </a:t>
                      </a:r>
                      <a:r>
                        <a:rPr lang="en-IN" sz="1400" u="none" strike="noStrike" dirty="0">
                          <a:effectLst/>
                        </a:rPr>
                        <a:t>healing support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</a:rPr>
                        <a:t>Polyunsaturated fatty acids (PUFA)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err="1" smtClean="0">
                          <a:effectLst/>
                        </a:rPr>
                        <a:t>Immunomodulating</a:t>
                      </a:r>
                      <a:r>
                        <a:rPr lang="en-IN" sz="1400" u="none" strike="noStrike" dirty="0" smtClean="0">
                          <a:effectLst/>
                        </a:rPr>
                        <a:t> </a:t>
                      </a:r>
                      <a:r>
                        <a:rPr lang="en-IN" sz="1400" u="none" strike="noStrike" dirty="0">
                          <a:effectLst/>
                        </a:rPr>
                        <a:t>effect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err="1">
                          <a:effectLst/>
                        </a:rPr>
                        <a:t>Neuroprotective</a:t>
                      </a:r>
                      <a:r>
                        <a:rPr lang="en-IN" sz="1400" u="none" strike="noStrike" dirty="0">
                          <a:effectLst/>
                        </a:rPr>
                        <a:t> effect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Anti carcinogenic effect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 err="1">
                          <a:effectLst/>
                        </a:rPr>
                        <a:t>Coumarins</a:t>
                      </a:r>
                      <a:r>
                        <a:rPr lang="en-IN" sz="1400" u="none" strike="noStrike" dirty="0">
                          <a:effectLst/>
                        </a:rPr>
                        <a:t> &amp; </a:t>
                      </a:r>
                      <a:r>
                        <a:rPr lang="en-IN" sz="1400" u="none" strike="noStrike" dirty="0" err="1">
                          <a:effectLst/>
                        </a:rPr>
                        <a:t>Triterpens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Support for appetite, sleep, memory and learning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Zinc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Blood circulation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 dirty="0">
                          <a:effectLst/>
                        </a:rPr>
                        <a:t>Enzyme cofactor function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Increased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utilisation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>
                          <a:effectLst/>
                        </a:rPr>
                        <a:t>of </a:t>
                      </a:r>
                      <a:r>
                        <a:rPr lang="en-US" sz="1400" u="none" strike="noStrike" dirty="0" smtClean="0">
                          <a:effectLst/>
                        </a:rPr>
                        <a:t>Vitamin </a:t>
                      </a:r>
                      <a:r>
                        <a:rPr lang="en-US" sz="1400" u="none" strike="noStrike" dirty="0">
                          <a:effectLst/>
                        </a:rPr>
                        <a:t>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0" y="485775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 smtClean="0"/>
              <a:t>Michel et al, 2012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497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Sea buckthorn Benefits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47750"/>
            <a:ext cx="8077200" cy="339447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500" b="1" dirty="0" smtClean="0"/>
              <a:t>Maintains high energy</a:t>
            </a:r>
          </a:p>
          <a:p>
            <a:pPr lvl="0"/>
            <a:r>
              <a:rPr lang="en-US" sz="1500" b="1" dirty="0" smtClean="0"/>
              <a:t>Vitamin </a:t>
            </a:r>
            <a:r>
              <a:rPr lang="en-US" sz="1500" b="1" dirty="0"/>
              <a:t>C </a:t>
            </a:r>
            <a:r>
              <a:rPr lang="en-US" sz="1500" dirty="0"/>
              <a:t>and other nutrients </a:t>
            </a:r>
            <a:r>
              <a:rPr lang="en-US" sz="1500" dirty="0" smtClean="0"/>
              <a:t>helps </a:t>
            </a:r>
            <a:r>
              <a:rPr lang="en-US" sz="1500" dirty="0"/>
              <a:t>to reduce headache, dizziness and increases mental </a:t>
            </a:r>
            <a:r>
              <a:rPr lang="en-US" sz="1500" dirty="0" smtClean="0"/>
              <a:t>attention</a:t>
            </a:r>
          </a:p>
          <a:p>
            <a:pPr lvl="0"/>
            <a:r>
              <a:rPr lang="en-US" sz="1500" dirty="0" smtClean="0"/>
              <a:t>Vitamin E </a:t>
            </a:r>
            <a:r>
              <a:rPr lang="en-US" sz="1500" dirty="0"/>
              <a:t>and minerals like Zinc and </a:t>
            </a:r>
            <a:r>
              <a:rPr lang="en-US" sz="1500" dirty="0" smtClean="0"/>
              <a:t>selenium </a:t>
            </a:r>
            <a:r>
              <a:rPr lang="en-US" sz="1500" dirty="0"/>
              <a:t>have high anti-oxidant properties</a:t>
            </a:r>
            <a:endParaRPr lang="en-IN" sz="1500" dirty="0"/>
          </a:p>
          <a:p>
            <a:pPr lvl="0"/>
            <a:r>
              <a:rPr lang="en-US" sz="1500" dirty="0"/>
              <a:t>Wonderful </a:t>
            </a:r>
            <a:r>
              <a:rPr lang="en-US" sz="1500" b="1" dirty="0"/>
              <a:t>Antioxidants</a:t>
            </a:r>
            <a:r>
              <a:rPr lang="en-US" sz="1500" dirty="0"/>
              <a:t> to protect brain tissues from damaging effect of free radicals and </a:t>
            </a:r>
            <a:r>
              <a:rPr lang="en-US" sz="1500" dirty="0" smtClean="0"/>
              <a:t>toxins</a:t>
            </a:r>
          </a:p>
          <a:p>
            <a:pPr marL="0" indent="0">
              <a:buNone/>
            </a:pPr>
            <a:r>
              <a:rPr lang="en-IN" sz="1500" b="1" dirty="0"/>
              <a:t>Stamina </a:t>
            </a:r>
            <a:r>
              <a:rPr lang="en-IN" sz="1500" b="1" dirty="0" smtClean="0"/>
              <a:t>building</a:t>
            </a:r>
            <a:r>
              <a:rPr lang="en-IN" sz="1500" b="1" dirty="0"/>
              <a:t>:</a:t>
            </a:r>
            <a:endParaRPr lang="en-IN" sz="1500" dirty="0"/>
          </a:p>
          <a:p>
            <a:r>
              <a:rPr lang="en-US" sz="1500" dirty="0"/>
              <a:t>Vitamins </a:t>
            </a:r>
            <a:r>
              <a:rPr lang="en-US" sz="1500" dirty="0" smtClean="0"/>
              <a:t>help to reduce </a:t>
            </a:r>
            <a:r>
              <a:rPr lang="en-US" sz="1500" dirty="0"/>
              <a:t>common symptoms like fatigue such as low energy and muscle tension and </a:t>
            </a:r>
            <a:r>
              <a:rPr lang="en-US" sz="1500" dirty="0" smtClean="0"/>
              <a:t>help in getting a sound </a:t>
            </a:r>
            <a:r>
              <a:rPr lang="en-US" sz="1500" dirty="0"/>
              <a:t>sleep</a:t>
            </a:r>
            <a:r>
              <a:rPr lang="en-US" sz="1500" dirty="0" smtClean="0"/>
              <a:t>.</a:t>
            </a:r>
          </a:p>
          <a:p>
            <a:pPr marL="0" lvl="0" indent="0">
              <a:buNone/>
            </a:pPr>
            <a:r>
              <a:rPr lang="en-US" sz="1500" b="1" dirty="0" smtClean="0"/>
              <a:t>Cardiac benefits</a:t>
            </a:r>
          </a:p>
          <a:p>
            <a:pPr lvl="0"/>
            <a:r>
              <a:rPr lang="en-US" sz="1500" b="1" dirty="0" smtClean="0"/>
              <a:t>Flavonoids</a:t>
            </a:r>
            <a:r>
              <a:rPr lang="en-US" sz="1500" dirty="0" smtClean="0"/>
              <a:t> may help </a:t>
            </a:r>
            <a:r>
              <a:rPr lang="en-US" sz="1500" dirty="0"/>
              <a:t>to regulate blood pressure, </a:t>
            </a:r>
            <a:r>
              <a:rPr lang="en-US" sz="1500" dirty="0" smtClean="0"/>
              <a:t>improve </a:t>
            </a:r>
            <a:r>
              <a:rPr lang="en-US" sz="1500" dirty="0"/>
              <a:t>heart function and reduce stress on heart tissue</a:t>
            </a:r>
            <a:endParaRPr lang="en-IN" sz="1500" dirty="0"/>
          </a:p>
          <a:p>
            <a:pPr lvl="0"/>
            <a:r>
              <a:rPr lang="en-IN" sz="1500" dirty="0"/>
              <a:t>Flavonoids </a:t>
            </a:r>
            <a:r>
              <a:rPr lang="en-IN" sz="1500" dirty="0" smtClean="0"/>
              <a:t>may help </a:t>
            </a:r>
            <a:r>
              <a:rPr lang="en-IN" sz="1500" dirty="0"/>
              <a:t>to regulate thyroid function and thus </a:t>
            </a:r>
            <a:r>
              <a:rPr lang="en-IN" sz="1500" dirty="0" smtClean="0"/>
              <a:t>relieve </a:t>
            </a:r>
            <a:r>
              <a:rPr lang="en-IN" sz="1500" dirty="0" err="1"/>
              <a:t>hyperthryroidism</a:t>
            </a:r>
            <a:r>
              <a:rPr lang="en-IN" sz="1500" dirty="0"/>
              <a:t> or hypothyroidism</a:t>
            </a:r>
          </a:p>
          <a:p>
            <a:pPr lvl="0"/>
            <a:r>
              <a:rPr lang="en-US" sz="1500" dirty="0" smtClean="0"/>
              <a:t>May Helps </a:t>
            </a:r>
            <a:r>
              <a:rPr lang="en-US" sz="1500" dirty="0"/>
              <a:t>build, restore and improve immune </a:t>
            </a:r>
            <a:r>
              <a:rPr lang="en-US" sz="1500" dirty="0" smtClean="0"/>
              <a:t>function</a:t>
            </a:r>
            <a:endParaRPr lang="en-IN" sz="1500" dirty="0"/>
          </a:p>
        </p:txBody>
      </p:sp>
      <p:pic>
        <p:nvPicPr>
          <p:cNvPr id="4" name="Picture 2" descr="Image result for vestige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48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Sea </a:t>
            </a:r>
            <a:r>
              <a:rPr lang="en-IN" dirty="0" smtClean="0"/>
              <a:t>Buckthorn </a:t>
            </a:r>
            <a:r>
              <a:rPr lang="en-IN" dirty="0"/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1400" b="1" dirty="0" smtClean="0"/>
              <a:t>Diabetic benefits</a:t>
            </a:r>
          </a:p>
          <a:p>
            <a:pPr lvl="0"/>
            <a:r>
              <a:rPr lang="en-US" sz="1400" dirty="0" smtClean="0"/>
              <a:t>Sea </a:t>
            </a:r>
            <a:r>
              <a:rPr lang="en-US" sz="1400" dirty="0"/>
              <a:t>Buckthorn in diabetics </a:t>
            </a:r>
            <a:r>
              <a:rPr lang="en-US" sz="1400" dirty="0" smtClean="0"/>
              <a:t>may help to reduce </a:t>
            </a:r>
            <a:r>
              <a:rPr lang="en-US" sz="1400" dirty="0"/>
              <a:t>LPO (Lipid Peroxidation) by decreasing free radical formation and helps in lowering the blood glucose level</a:t>
            </a:r>
            <a:endParaRPr lang="en-IN" sz="1400" dirty="0"/>
          </a:p>
          <a:p>
            <a:pPr lvl="0"/>
            <a:r>
              <a:rPr lang="en-US" sz="1400" dirty="0"/>
              <a:t>Omega 7 fatty acids </a:t>
            </a:r>
            <a:r>
              <a:rPr lang="en-US" sz="1400" dirty="0" smtClean="0"/>
              <a:t>in </a:t>
            </a:r>
            <a:r>
              <a:rPr lang="en-US" sz="1400" dirty="0"/>
              <a:t>Sea Buckthorn are considered helpful fatty </a:t>
            </a:r>
            <a:r>
              <a:rPr lang="en-US" sz="1400" dirty="0" smtClean="0"/>
              <a:t>acids, </a:t>
            </a:r>
            <a:r>
              <a:rPr lang="en-US" sz="1400" dirty="0"/>
              <a:t>which </a:t>
            </a:r>
            <a:r>
              <a:rPr lang="en-US" sz="1400" dirty="0" smtClean="0"/>
              <a:t>signal the body </a:t>
            </a:r>
            <a:r>
              <a:rPr lang="en-US" sz="1400" dirty="0"/>
              <a:t>for stopping fat </a:t>
            </a:r>
            <a:r>
              <a:rPr lang="en-US" sz="1400" dirty="0" smtClean="0"/>
              <a:t>storage</a:t>
            </a:r>
          </a:p>
          <a:p>
            <a:r>
              <a:rPr lang="en-US" sz="1400" dirty="0"/>
              <a:t>It may help improve insulin secretion and insulin sensitivity, both of which could protect against type 2 diabetes</a:t>
            </a:r>
            <a:r>
              <a:rPr lang="en-US" sz="1400" dirty="0" smtClean="0"/>
              <a:t>.</a:t>
            </a:r>
            <a:endParaRPr lang="en-IN" sz="1400" dirty="0"/>
          </a:p>
          <a:p>
            <a:pPr marL="0" lvl="0" indent="0">
              <a:buNone/>
            </a:pPr>
            <a:r>
              <a:rPr lang="en-US" sz="1400" b="1" dirty="0" smtClean="0"/>
              <a:t>Skin benefits</a:t>
            </a:r>
          </a:p>
          <a:p>
            <a:pPr lvl="0"/>
            <a:r>
              <a:rPr lang="en-US" sz="1400" dirty="0" smtClean="0"/>
              <a:t>Vitamin </a:t>
            </a:r>
            <a:r>
              <a:rPr lang="en-US" sz="1400" dirty="0"/>
              <a:t>A, Vitamin E and Omega 7 fatty acids are considered essential  nutrients for skin and </a:t>
            </a:r>
            <a:r>
              <a:rPr lang="en-US" sz="1400" dirty="0" smtClean="0"/>
              <a:t>they promote tissue </a:t>
            </a:r>
            <a:r>
              <a:rPr lang="en-US" sz="1400" dirty="0"/>
              <a:t>and collagen regeneration, reduce skin wrinkles and premature skin </a:t>
            </a:r>
            <a:r>
              <a:rPr lang="en-US" sz="1400" dirty="0" smtClean="0"/>
              <a:t>ageing</a:t>
            </a:r>
            <a:endParaRPr lang="en-IN" sz="1400" b="1" dirty="0" smtClean="0"/>
          </a:p>
          <a:p>
            <a:pPr marL="0" indent="0">
              <a:buNone/>
            </a:pPr>
            <a:r>
              <a:rPr lang="en-IN" sz="1400" b="1" dirty="0" smtClean="0"/>
              <a:t>Gastric benefits</a:t>
            </a:r>
            <a:endParaRPr lang="en-IN" sz="1400" dirty="0"/>
          </a:p>
          <a:p>
            <a:r>
              <a:rPr lang="en-US" sz="1400" dirty="0"/>
              <a:t>Sea Buckthorn is believed to </a:t>
            </a:r>
            <a:r>
              <a:rPr lang="en-US" sz="1400" dirty="0" err="1" smtClean="0"/>
              <a:t>normalise</a:t>
            </a:r>
            <a:r>
              <a:rPr lang="en-US" sz="1400" dirty="0" smtClean="0"/>
              <a:t> </a:t>
            </a:r>
            <a:r>
              <a:rPr lang="en-US" sz="1400" dirty="0"/>
              <a:t>gastric acid production. It protects mucus membrane from irritation of gastric juices and are helpful reliving symptoms of GERG including heartburn</a:t>
            </a:r>
            <a:r>
              <a:rPr lang="en-US" sz="1400" dirty="0" smtClean="0"/>
              <a:t>.</a:t>
            </a:r>
          </a:p>
          <a:p>
            <a:pPr lvl="0"/>
            <a:r>
              <a:rPr lang="en-US" sz="1400" dirty="0"/>
              <a:t>Sea Buckthorn is good for liver and prevents its damage from toxic </a:t>
            </a:r>
            <a:r>
              <a:rPr lang="en-US" sz="1400" dirty="0" smtClean="0"/>
              <a:t>chemicals</a:t>
            </a:r>
            <a:endParaRPr lang="en-IN" sz="1400" dirty="0"/>
          </a:p>
          <a:p>
            <a:r>
              <a:rPr lang="en-US" sz="1400" dirty="0" smtClean="0"/>
              <a:t>It </a:t>
            </a:r>
            <a:r>
              <a:rPr lang="en-US" sz="1400" dirty="0"/>
              <a:t>helps </a:t>
            </a:r>
            <a:r>
              <a:rPr lang="en-US" sz="1400" dirty="0" smtClean="0"/>
              <a:t>to provide relief to dry eyes</a:t>
            </a:r>
            <a:endParaRPr lang="en-IN" sz="1400" dirty="0"/>
          </a:p>
        </p:txBody>
      </p:sp>
      <p:pic>
        <p:nvPicPr>
          <p:cNvPr id="4" name="Picture 2" descr="Image result for vestige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20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9100"/>
            <a:ext cx="9144000" cy="857250"/>
          </a:xfrm>
        </p:spPr>
        <p:txBody>
          <a:bodyPr>
            <a:noAutofit/>
          </a:bodyPr>
          <a:lstStyle/>
          <a:p>
            <a:r>
              <a:rPr lang="en-US" sz="2800" dirty="0"/>
              <a:t>Richest plant source in the world for Omega 7 fatty acids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86200"/>
          </a:xfrm>
        </p:spPr>
        <p:txBody>
          <a:bodyPr>
            <a:normAutofit/>
          </a:bodyPr>
          <a:lstStyle/>
          <a:p>
            <a:r>
              <a:rPr lang="en-US" sz="2400" dirty="0"/>
              <a:t>Also known as </a:t>
            </a:r>
            <a:r>
              <a:rPr lang="en-US" sz="2400" dirty="0" err="1"/>
              <a:t>palmitoleic</a:t>
            </a:r>
            <a:r>
              <a:rPr lang="en-US" sz="2400" dirty="0"/>
              <a:t> acid</a:t>
            </a:r>
          </a:p>
          <a:p>
            <a:r>
              <a:rPr lang="en-US" sz="2400" dirty="0"/>
              <a:t>Omega 7 fatty acids are found only in two plant sources: macadamia nut oil, and </a:t>
            </a:r>
            <a:r>
              <a:rPr lang="en-US" sz="2400" dirty="0" smtClean="0"/>
              <a:t>Sea Buckthorn </a:t>
            </a:r>
            <a:r>
              <a:rPr lang="en-US" sz="2400" dirty="0"/>
              <a:t>oil</a:t>
            </a:r>
          </a:p>
          <a:p>
            <a:r>
              <a:rPr lang="en-US" sz="2400" dirty="0"/>
              <a:t>One of the newest “good fats” known, and is being studied for metabolic benefits </a:t>
            </a:r>
            <a:r>
              <a:rPr lang="en-US" sz="2400" dirty="0" smtClean="0"/>
              <a:t>and </a:t>
            </a:r>
            <a:r>
              <a:rPr lang="en-US" sz="2400" dirty="0"/>
              <a:t>skin care benefits (nourishment and wrinkle prevention)</a:t>
            </a:r>
            <a:endParaRPr lang="en-IN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066669"/>
            <a:ext cx="550856" cy="96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Image result for vesti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high energy lev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885950"/>
            <a:ext cx="1598295" cy="209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mage result for vesti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5791200" y="2190750"/>
            <a:ext cx="2133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dirty="0"/>
              <a:t>Proper concentration</a:t>
            </a:r>
          </a:p>
        </p:txBody>
      </p:sp>
      <p:sp>
        <p:nvSpPr>
          <p:cNvPr id="8" name="Oval 7"/>
          <p:cNvSpPr/>
          <p:nvPr/>
        </p:nvSpPr>
        <p:spPr>
          <a:xfrm>
            <a:off x="5791200" y="3257550"/>
            <a:ext cx="1905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dirty="0"/>
              <a:t>Controlled weight</a:t>
            </a:r>
          </a:p>
        </p:txBody>
      </p:sp>
      <p:sp>
        <p:nvSpPr>
          <p:cNvPr id="10" name="Oval 9"/>
          <p:cNvSpPr/>
          <p:nvPr/>
        </p:nvSpPr>
        <p:spPr>
          <a:xfrm>
            <a:off x="4648200" y="4171950"/>
            <a:ext cx="1905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dirty="0"/>
              <a:t>Good appetite</a:t>
            </a:r>
          </a:p>
        </p:txBody>
      </p:sp>
      <p:sp>
        <p:nvSpPr>
          <p:cNvPr id="11" name="Oval 10"/>
          <p:cNvSpPr/>
          <p:nvPr/>
        </p:nvSpPr>
        <p:spPr>
          <a:xfrm>
            <a:off x="2514600" y="4171950"/>
            <a:ext cx="1905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dirty="0" smtClean="0"/>
              <a:t>Reduces Stress</a:t>
            </a:r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5638800" y="1123950"/>
            <a:ext cx="1905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dirty="0"/>
              <a:t>Maintains high energy level</a:t>
            </a:r>
          </a:p>
        </p:txBody>
      </p:sp>
      <p:sp>
        <p:nvSpPr>
          <p:cNvPr id="13" name="Oval 12"/>
          <p:cNvSpPr/>
          <p:nvPr/>
        </p:nvSpPr>
        <p:spPr>
          <a:xfrm>
            <a:off x="1420009" y="1047750"/>
            <a:ext cx="1905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dirty="0"/>
              <a:t>Enhances mood</a:t>
            </a:r>
          </a:p>
        </p:txBody>
      </p:sp>
      <p:sp>
        <p:nvSpPr>
          <p:cNvPr id="14" name="Oval 13"/>
          <p:cNvSpPr/>
          <p:nvPr/>
        </p:nvSpPr>
        <p:spPr>
          <a:xfrm>
            <a:off x="1295400" y="2190750"/>
            <a:ext cx="1905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dirty="0"/>
              <a:t>Improves gut health</a:t>
            </a:r>
          </a:p>
        </p:txBody>
      </p:sp>
      <p:sp>
        <p:nvSpPr>
          <p:cNvPr id="15" name="Oval 14"/>
          <p:cNvSpPr/>
          <p:nvPr/>
        </p:nvSpPr>
        <p:spPr>
          <a:xfrm>
            <a:off x="1295400" y="3257550"/>
            <a:ext cx="1905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IN" dirty="0" smtClean="0"/>
              <a:t>Good </a:t>
            </a:r>
            <a:r>
              <a:rPr lang="en-IN" dirty="0"/>
              <a:t>sleep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Autofit/>
          </a:bodyPr>
          <a:lstStyle/>
          <a:p>
            <a:r>
              <a:rPr lang="en-US" sz="2800" dirty="0" smtClean="0"/>
              <a:t>USPs of Sea Buckthorn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764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49937"/>
            <a:ext cx="2133600" cy="372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Image result for green m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1164169"/>
            <a:ext cx="1428750" cy="123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6248400" y="302895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4419600" y="2266950"/>
            <a:ext cx="1676400" cy="9525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14600" y="2495550"/>
            <a:ext cx="1609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Vegetarian capsules</a:t>
            </a:r>
            <a:endParaRPr lang="en-IN" dirty="0"/>
          </a:p>
        </p:txBody>
      </p:sp>
      <p:pic>
        <p:nvPicPr>
          <p:cNvPr id="9" name="Picture 2" descr="Image result for vestige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17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Autofit/>
          </a:bodyPr>
          <a:lstStyle/>
          <a:p>
            <a:r>
              <a:rPr lang="en-US" sz="3200" dirty="0"/>
              <a:t>Sea Buckthorn Capsules </a:t>
            </a:r>
            <a:r>
              <a:rPr lang="en-US" sz="3200" dirty="0" smtClean="0"/>
              <a:t>–Recommended  dosage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04950"/>
            <a:ext cx="4876800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capsule twice a day after meals</a:t>
            </a:r>
            <a:endParaRPr lang="en-US" dirty="0"/>
          </a:p>
        </p:txBody>
      </p:sp>
      <p:pic>
        <p:nvPicPr>
          <p:cNvPr id="5" name="Picture 6" descr="Image result for water glas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200150"/>
            <a:ext cx="4506718" cy="422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blue capsul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41" b="7866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97"/>
          <a:stretch/>
        </p:blipFill>
        <p:spPr bwMode="auto">
          <a:xfrm>
            <a:off x="7207654" y="4400550"/>
            <a:ext cx="717146" cy="41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blue capsul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41" b="7866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597"/>
          <a:stretch/>
        </p:blipFill>
        <p:spPr bwMode="auto">
          <a:xfrm>
            <a:off x="6886798" y="4524710"/>
            <a:ext cx="717146" cy="41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vestige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724150"/>
            <a:ext cx="1100877" cy="1923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79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</p:spPr>
        <p:txBody>
          <a:bodyPr>
            <a:normAutofit/>
          </a:bodyPr>
          <a:lstStyle/>
          <a:p>
            <a:r>
              <a:rPr lang="en-US" sz="3800" dirty="0" smtClean="0"/>
              <a:t>Vestige </a:t>
            </a:r>
            <a:r>
              <a:rPr lang="en-US" sz="3600" dirty="0" smtClean="0"/>
              <a:t>Sea </a:t>
            </a:r>
            <a:r>
              <a:rPr lang="en-US" sz="3600" dirty="0"/>
              <a:t>Buckthorn </a:t>
            </a:r>
            <a:r>
              <a:rPr lang="en-US" sz="3600" dirty="0" smtClean="0"/>
              <a:t>Capsules</a:t>
            </a:r>
            <a:endParaRPr lang="en-US" sz="38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81944931"/>
              </p:ext>
            </p:extLst>
          </p:nvPr>
        </p:nvGraphicFramePr>
        <p:xfrm>
          <a:off x="1524000" y="1123950"/>
          <a:ext cx="64008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066669"/>
            <a:ext cx="550856" cy="96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Image result for vestige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3810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86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033" y="12775"/>
            <a:ext cx="6764767" cy="50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327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767298"/>
            <a:ext cx="472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dirty="0" smtClean="0"/>
              <a:t>Visit your nearest Vestige branch, DLCP and grab your packet of </a:t>
            </a:r>
            <a:r>
              <a:rPr lang="en-IN" sz="4000" b="1" dirty="0" smtClean="0"/>
              <a:t>Vestige Prime Sea Buckthorn</a:t>
            </a:r>
            <a:r>
              <a:rPr lang="en-IN" sz="4000" dirty="0" smtClean="0"/>
              <a:t> capsules today</a:t>
            </a:r>
            <a:endParaRPr lang="en-IN" sz="4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4066669"/>
            <a:ext cx="550856" cy="96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Image result for vestig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50" y="57150"/>
            <a:ext cx="5524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vestige branc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67036"/>
            <a:ext cx="3733800" cy="19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55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1949</TotalTime>
  <Words>814</Words>
  <Application>Microsoft Office PowerPoint</Application>
  <PresentationFormat>On-screen Show (16:9)</PresentationFormat>
  <Paragraphs>151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We may miss essential nutrients due to </vt:lpstr>
      <vt:lpstr>PowerPoint Presentation</vt:lpstr>
      <vt:lpstr>PowerPoint Presentation</vt:lpstr>
      <vt:lpstr>PowerPoint Presentation</vt:lpstr>
      <vt:lpstr>Impacts of an inactive life</vt:lpstr>
      <vt:lpstr>PowerPoint Presentation</vt:lpstr>
      <vt:lpstr>PowerPoint Presentation</vt:lpstr>
      <vt:lpstr>PowerPoint Presentation</vt:lpstr>
      <vt:lpstr>Sea Buckthorn</vt:lpstr>
      <vt:lpstr>Sea Buckthorn History</vt:lpstr>
      <vt:lpstr>Vestige Prime Sea Buckthorn</vt:lpstr>
      <vt:lpstr>Vestige Prime Sea Buckthorn</vt:lpstr>
      <vt:lpstr>Vestige Prime Sea Buckthorn</vt:lpstr>
      <vt:lpstr>Active ingredients of Sea Buckthorn and their therapeutic effects individually</vt:lpstr>
      <vt:lpstr>Active ingredients of Sea Buckthorn and their therapeutic effects individually</vt:lpstr>
      <vt:lpstr>Sea buckthorn Benefits</vt:lpstr>
      <vt:lpstr>Sea Buckthorn Benefits</vt:lpstr>
      <vt:lpstr>Richest plant source in the world for Omega 7 fatty acids</vt:lpstr>
      <vt:lpstr>USPs of Sea Buckthorn</vt:lpstr>
      <vt:lpstr>PowerPoint Presentation</vt:lpstr>
      <vt:lpstr>Sea Buckthorn Capsules –Recommended  dosage</vt:lpstr>
      <vt:lpstr>Vestige Sea Buckthorn Capsules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VESTIGE PRIME SEA BUCKTHORN CAPSULES </dc:title>
  <dc:creator>Shalini Kukreti</dc:creator>
  <cp:lastModifiedBy>Ajay Kochar</cp:lastModifiedBy>
  <cp:revision>224</cp:revision>
  <dcterms:created xsi:type="dcterms:W3CDTF">2006-08-16T00:00:00Z</dcterms:created>
  <dcterms:modified xsi:type="dcterms:W3CDTF">2020-01-23T10:28:07Z</dcterms:modified>
</cp:coreProperties>
</file>